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404" y="17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C35E9-788B-251D-56DE-AFE73C4A7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12C432-BC4E-95A0-4CCB-E4B46F42EB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A7B76-5CD5-14D0-C8ED-1704155DA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88DC7-3CD4-4720-0D66-1C5DB2346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78347-48D0-9AC6-48DD-A374DFBD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72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CA0F8-4F40-1767-A024-32ECB0F65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6F35E-B4DF-1897-5B67-70CC7F07A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9C9B2-A2ED-4E19-DCA0-F6CBF0EFB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7F7EF-7010-6126-4B75-BC328C73A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4E41E-112B-1E6F-2B32-011D6084E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95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A565F-47E0-6056-90A9-B3150F6B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63DCA-4A54-4C26-8270-A8D61129D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E06E1-0FCB-4BBC-3E69-E4B2E9884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82235-E406-D5D9-7EEC-9060EF1BA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C9321-B1E2-782E-DBF1-FA9BCFEC6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6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71BAF-CEC9-6757-A9C4-EE5B9719E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3AAB8-E055-DF96-9E21-BB60E047B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ADE8CD-8EE0-AE38-E17B-DC01B1595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289F4-7C6F-C7B6-1AF2-051AFB24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4C366-F08C-0962-3A53-E1032F044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91CF1-95A6-E9D9-EFEB-B3B438BD8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23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46223-A6CA-81B6-1FEE-8ED6DFD60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47C03-53B4-1B30-23B7-D711C8D39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BD6A9B-C873-118F-895B-322404309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EF50B-6D7D-A805-DEAB-D41659BC8C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FA6D07-5D26-92AA-9152-BA2106165F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7EA330-13B6-EDAD-DAE7-44B82C7AB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51624D-C71F-CF33-B518-391FB98F5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30E5D1-DD4B-89AC-41C9-0145F6E3C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97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A58C3-8514-EB46-1218-328795CA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83DA13-446D-29A9-5167-BA80456B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191F0E-4774-CD4C-BD3E-6EBDAB0B5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0C5995-F663-ED26-29F5-4640A34E1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E809C6-A883-AB37-A519-118252170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AAEDF-C9E5-A1B8-492C-CA26950A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49F87-36E9-2E6C-322D-C933A3A76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43ADB-F02E-59C0-3D48-4A1BD9139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6B00D-88DA-3E3B-DF30-9FC449DA9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74480-A926-2EAD-A86F-AB75A7164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39742-FBA8-5E66-D3F2-A48FA4D94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C5A79-A216-1F56-31D0-078E8B732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D7649-EEFA-7421-E0D2-B60D2863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65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0312-75DD-7F6D-C77C-0A945AA3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75F7D7-F24D-2064-4B52-643DFB14D0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81792-7CF7-14FD-D0B8-83E4FCA42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D513C-3206-A508-567A-3D0975682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2058B-9EE5-4341-0CB4-E5591C097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A7C34-1C87-A49F-CDEC-5290DA55F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89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D9CBD-2E54-70C9-0E5E-273773CC0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C26EE-9B88-765E-105E-37697E388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41DAB-C424-ACFA-6BFB-D7BE01452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AD90-18E7-2366-C26B-C07099245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79143-FB6D-DF7B-14E2-4F4C1ED3E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29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CA9E74-F027-B3F8-3118-1475C5EA3C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813D8-4331-A6E7-0821-31B0BFC08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47329-EFE5-8AA0-0F96-3CBE7249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2F0AA-12DE-DC1F-4009-26079CD61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587A5-A5AB-56EE-217F-183F14B9E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511210-162C-2C77-DCB6-549AD3F63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DBE77-E943-E5C2-D7EC-28849F878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A4F52-E46C-4C54-E6B7-FC74F42851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8F7825-A516-4B3B-966B-E37ACB346F0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3D359-708D-826F-049B-104A4324D3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ED7DF-A9A3-1327-4771-CF826E1A21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200FBB-CD89-4ADA-B762-50C15E7CE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0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AlmazCzip" TargetMode="External"/><Relationship Id="rId2" Type="http://schemas.openxmlformats.org/officeDocument/2006/relationships/hyperlink" Target="http://www.linkedin.com/in/c5zi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urginbekovalmaz@gmail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D250A-CB59-2D69-E3FE-BCC8E52266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Web Technologies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B1166-25AD-4982-9C19-2CB0AA4F1D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Almaz </a:t>
            </a:r>
            <a:r>
              <a:rPr lang="en-US" dirty="0" err="1"/>
              <a:t>Turginbekov</a:t>
            </a:r>
            <a:endParaRPr lang="en-US" dirty="0"/>
          </a:p>
          <a:p>
            <a:r>
              <a:rPr lang="en-US" dirty="0"/>
              <a:t>MSc in Computer Science and Engineering</a:t>
            </a:r>
          </a:p>
          <a:p>
            <a:r>
              <a:rPr lang="en-US" dirty="0"/>
              <a:t>Graduate School of Science and Technology</a:t>
            </a:r>
          </a:p>
          <a:p>
            <a:r>
              <a:rPr lang="en-US" dirty="0"/>
              <a:t>Niigata University</a:t>
            </a:r>
          </a:p>
          <a:p>
            <a:r>
              <a:rPr lang="en-US" dirty="0"/>
              <a:t>Teacher East-Kazakhstan Technical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35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3EB13-F1D8-5D45-F3D6-6ACC9D8DC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24E9D-96DF-32F9-B659-8929E803A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Name:</a:t>
            </a:r>
            <a:r>
              <a:rPr lang="en-US" dirty="0"/>
              <a:t> Almaz </a:t>
            </a:r>
            <a:r>
              <a:rPr lang="en-US" dirty="0" err="1"/>
              <a:t>Turginbekov</a:t>
            </a:r>
            <a:r>
              <a:rPr lang="en-US" dirty="0"/>
              <a:t> (Network Engineer, Researcher, Data Scientist) </a:t>
            </a:r>
          </a:p>
          <a:p>
            <a:pPr lvl="0"/>
            <a:r>
              <a:rPr lang="en-US" b="1" dirty="0"/>
              <a:t>Education:</a:t>
            </a:r>
            <a:r>
              <a:rPr lang="en-US" dirty="0"/>
              <a:t> BSc in Software Engineering, MSc in Computer Science and Engineering </a:t>
            </a:r>
          </a:p>
          <a:p>
            <a:pPr lvl="0"/>
            <a:r>
              <a:rPr lang="en-US" b="1" dirty="0"/>
              <a:t>Professional Background:</a:t>
            </a:r>
            <a:r>
              <a:rPr lang="en-US" dirty="0"/>
              <a:t> Network Engineering; Academic Researcher </a:t>
            </a:r>
          </a:p>
          <a:p>
            <a:pPr lvl="0"/>
            <a:r>
              <a:rPr lang="en-US" b="1" dirty="0"/>
              <a:t>Research Areas:</a:t>
            </a:r>
            <a:r>
              <a:rPr lang="en-US" dirty="0"/>
              <a:t> AI in Agriculture, Aquaculture, Computer Vision, Data Analysis, Network</a:t>
            </a:r>
          </a:p>
          <a:p>
            <a:pPr lvl="0"/>
            <a:r>
              <a:rPr lang="en-US" b="1" dirty="0"/>
              <a:t>Fun Facts:</a:t>
            </a:r>
            <a:r>
              <a:rPr lang="en-US" dirty="0"/>
              <a:t> Gaming, K&amp;J-pop, MBTI: INTJ </a:t>
            </a:r>
          </a:p>
          <a:p>
            <a:pPr lvl="0"/>
            <a:r>
              <a:rPr lang="en-US" b="1" dirty="0"/>
              <a:t>Contacts: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LinkedIn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Telegram (</a:t>
            </a:r>
            <a:r>
              <a:rPr lang="en-US" dirty="0" err="1">
                <a:hlinkClick r:id="rId3"/>
              </a:rPr>
              <a:t>AlmazCzip</a:t>
            </a:r>
            <a:r>
              <a:rPr lang="en-US" dirty="0">
                <a:hlinkClick r:id="rId3"/>
              </a:rPr>
              <a:t>)</a:t>
            </a:r>
            <a:r>
              <a:rPr lang="en-US" dirty="0"/>
              <a:t>, Email: </a:t>
            </a:r>
            <a:r>
              <a:rPr lang="en-US" dirty="0">
                <a:hlinkClick r:id="rId4"/>
              </a:rPr>
              <a:t>turginbekovalmaz@gmail.com</a:t>
            </a:r>
            <a:r>
              <a:rPr lang="en-US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470029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D8BB-72A5-46EB-9BC4-BD0B0B0B9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Icebreaker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3F5AF-819F-1DC1-754A-F7A192CCF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Introduction:</a:t>
            </a:r>
            <a:r>
              <a:rPr lang="en-US" dirty="0"/>
              <a:t> Your name and where are you from? </a:t>
            </a:r>
          </a:p>
          <a:p>
            <a:pPr lvl="0"/>
            <a:r>
              <a:rPr lang="en-US" b="1" dirty="0"/>
              <a:t>Background:</a:t>
            </a:r>
            <a:r>
              <a:rPr lang="en-US" dirty="0"/>
              <a:t> Hobbies and something interesting </a:t>
            </a:r>
          </a:p>
          <a:p>
            <a:pPr lvl="0"/>
            <a:r>
              <a:rPr lang="en-US" b="1" dirty="0"/>
              <a:t>Motivation:</a:t>
            </a:r>
            <a:r>
              <a:rPr lang="en-US" dirty="0"/>
              <a:t> Why did you choose this major? </a:t>
            </a:r>
          </a:p>
          <a:p>
            <a:pPr lvl="0"/>
            <a:r>
              <a:rPr lang="en-US" b="1" dirty="0"/>
              <a:t>Goals:</a:t>
            </a:r>
            <a:r>
              <a:rPr lang="en-US" dirty="0"/>
              <a:t> What's your expectation from this course?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76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5A7D6-7086-918A-B3CF-73ACB0328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Web?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9895C-FEF7-B26E-219B-050B357C1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Internet vs. WWW:</a:t>
            </a:r>
            <a:endParaRPr lang="en-US" dirty="0"/>
          </a:p>
          <a:p>
            <a:pPr lvl="1"/>
            <a:r>
              <a:rPr lang="en-US" b="1" dirty="0"/>
              <a:t>The Internet</a:t>
            </a:r>
            <a:r>
              <a:rPr lang="en-US" dirty="0"/>
              <a:t> is a global infrastructure of connected networks and computers.</a:t>
            </a:r>
          </a:p>
          <a:p>
            <a:pPr lvl="1"/>
            <a:r>
              <a:rPr lang="en-US" b="1" dirty="0"/>
              <a:t>The World Wide Web (WWW)</a:t>
            </a:r>
            <a:r>
              <a:rPr lang="en-US" dirty="0"/>
              <a:t> is a collection of digital pages and resources running </a:t>
            </a:r>
            <a:r>
              <a:rPr lang="en-US" i="1" dirty="0"/>
              <a:t>on top</a:t>
            </a:r>
            <a:r>
              <a:rPr lang="en-US" dirty="0"/>
              <a:t> of the Internet.</a:t>
            </a:r>
          </a:p>
          <a:p>
            <a:pPr lvl="0"/>
            <a:r>
              <a:rPr lang="en-US" b="1" dirty="0"/>
              <a:t>How do they interact?</a:t>
            </a:r>
            <a:r>
              <a:rPr lang="en-US" dirty="0"/>
              <a:t> The Web is just one of the services that use the Internet (others include Email, SSH, FTP).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15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F9BDA-30D0-4A5C-A989-DBE6F15C8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the Internet Works: Clients and Servers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C2F5E-756A-D49D-961A-5B7A13C28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Clients:</a:t>
            </a:r>
            <a:r>
              <a:rPr lang="en-US" dirty="0"/>
              <a:t> Typical web users' internet-connected devices (your laptop, smartphone) and web-accessing software (Google Chrome, Firefox).</a:t>
            </a:r>
          </a:p>
          <a:p>
            <a:pPr lvl="0"/>
            <a:r>
              <a:rPr lang="en-US" b="1" dirty="0"/>
              <a:t>Servers:</a:t>
            </a:r>
            <a:r>
              <a:rPr lang="en-US" dirty="0"/>
              <a:t> Computers that store webpages, sites, or apps. When a client device wants to access a webpage, a copy of the webpage is downloaded from the server onto the client machine.</a:t>
            </a:r>
          </a:p>
          <a:p>
            <a:pPr lvl="0"/>
            <a:r>
              <a:rPr lang="en-US" b="1" dirty="0"/>
              <a:t>The flow:</a:t>
            </a:r>
            <a:r>
              <a:rPr lang="en-US" dirty="0"/>
              <a:t> Client sends a Request -&gt; Server processes it -&gt; Server sends a Response.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707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4EAD2-EE50-66C0-10A8-AC1DA6351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(The Internet's Phonebook)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46E62-04F6-67D9-F982-82868F55E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IP Addresses:</a:t>
            </a:r>
            <a:r>
              <a:rPr lang="en-US" dirty="0"/>
              <a:t> Computers communicate using numbers (e.g., 192.168.1.1 or 142.250.190.46).</a:t>
            </a:r>
          </a:p>
          <a:p>
            <a:pPr lvl="0"/>
            <a:r>
              <a:rPr lang="en-US" b="1" dirty="0"/>
              <a:t>Domain Names:</a:t>
            </a:r>
            <a:r>
              <a:rPr lang="en-US" dirty="0"/>
              <a:t> Humans prefer words (e.g., google.com or github.com).</a:t>
            </a:r>
          </a:p>
          <a:p>
            <a:pPr lvl="0"/>
            <a:r>
              <a:rPr lang="en-US" b="1" dirty="0"/>
              <a:t>Domain Name System (DNS):</a:t>
            </a:r>
            <a:r>
              <a:rPr lang="en-US" dirty="0"/>
              <a:t> A system that translates human-readable domain names into machine-readable IP addresses. You type a URL, DNS finds the exact server address.</a:t>
            </a:r>
          </a:p>
        </p:txBody>
      </p:sp>
    </p:spTree>
    <p:extLst>
      <p:ext uri="{BB962C8B-B14F-4D97-AF65-F5344CB8AC3E}">
        <p14:creationId xmlns:p14="http://schemas.microsoft.com/office/powerpoint/2010/main" val="499803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64B9F-6093-4DF4-2DA2-32CE3351F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 &amp; HTTPS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8B6A8-B4C7-0C88-7E52-92F65F881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HTTP (</a:t>
            </a:r>
            <a:r>
              <a:rPr lang="en-US" b="1" dirty="0" err="1"/>
              <a:t>HyperText</a:t>
            </a:r>
            <a:r>
              <a:rPr lang="en-US" b="1" dirty="0"/>
              <a:t> Transfer Protocol):</a:t>
            </a:r>
            <a:r>
              <a:rPr lang="en-US" dirty="0"/>
              <a:t> The underlying protocol used by the World Wide Web. It defines how messages are formatted and transmitted.</a:t>
            </a:r>
          </a:p>
          <a:p>
            <a:pPr lvl="0"/>
            <a:r>
              <a:rPr lang="en-US" b="1" dirty="0"/>
              <a:t>HTTPS (Secure):</a:t>
            </a:r>
            <a:r>
              <a:rPr lang="en-US" dirty="0"/>
              <a:t> The encrypted version of HTTP. It protects data (like passwords and credit cards) from being intercepted between the client and the server.</a:t>
            </a:r>
          </a:p>
          <a:p>
            <a:pPr lvl="0"/>
            <a:r>
              <a:rPr lang="en-US" b="1" dirty="0"/>
              <a:t>Key concept:</a:t>
            </a:r>
            <a:r>
              <a:rPr lang="en-US" dirty="0"/>
              <a:t> It is a stateless protocol based on a Request-Response model.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330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66973-03E9-2306-F17C-EA47A66D4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HTML5?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BA819-0DF7-3B37-2FB8-4AF5A82E3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HTML</a:t>
            </a:r>
            <a:r>
              <a:rPr lang="en-US" dirty="0"/>
              <a:t> stands for </a:t>
            </a:r>
            <a:r>
              <a:rPr lang="en-US" b="1" dirty="0" err="1"/>
              <a:t>H</a:t>
            </a:r>
            <a:r>
              <a:rPr lang="en-US" dirty="0" err="1"/>
              <a:t>yper</a:t>
            </a:r>
            <a:r>
              <a:rPr lang="en-US" b="1" dirty="0" err="1"/>
              <a:t>T</a:t>
            </a:r>
            <a:r>
              <a:rPr lang="en-US" dirty="0" err="1"/>
              <a:t>ext</a:t>
            </a:r>
            <a:r>
              <a:rPr lang="en-US" dirty="0"/>
              <a:t> </a:t>
            </a:r>
            <a:r>
              <a:rPr lang="en-US" b="1" dirty="0"/>
              <a:t>M</a:t>
            </a:r>
            <a:r>
              <a:rPr lang="en-US" dirty="0"/>
              <a:t>arkup </a:t>
            </a:r>
            <a:r>
              <a:rPr lang="en-US" b="1" dirty="0"/>
              <a:t>L</a:t>
            </a:r>
            <a:r>
              <a:rPr lang="en-US" dirty="0"/>
              <a:t>anguage.</a:t>
            </a:r>
          </a:p>
          <a:p>
            <a:pPr lvl="0"/>
            <a:r>
              <a:rPr lang="en-US" dirty="0"/>
              <a:t>It is </a:t>
            </a:r>
            <a:r>
              <a:rPr lang="en-US" b="1" dirty="0"/>
              <a:t>not</a:t>
            </a:r>
            <a:r>
              <a:rPr lang="en-US" dirty="0"/>
              <a:t> a programming language (no logic, loops, or variables).</a:t>
            </a:r>
          </a:p>
          <a:p>
            <a:pPr lvl="0"/>
            <a:r>
              <a:rPr lang="en-US" dirty="0"/>
              <a:t>It is a </a:t>
            </a:r>
            <a:r>
              <a:rPr lang="en-US" i="1" dirty="0"/>
              <a:t>markup language</a:t>
            </a:r>
            <a:r>
              <a:rPr lang="en-US" dirty="0"/>
              <a:t> used to structure and organize content on the web.</a:t>
            </a:r>
          </a:p>
          <a:p>
            <a:pPr lvl="0"/>
            <a:r>
              <a:rPr lang="en-US" b="1" dirty="0"/>
              <a:t>HTML5</a:t>
            </a:r>
            <a:r>
              <a:rPr lang="en-US" dirty="0"/>
              <a:t> is the latest and most modern version, supporting multimedia (video, audio) and semantic tags out of the box.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552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052E7-C2C9-11A1-1E23-08D93FA8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Syntax &amp;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BDE11-9B72-0942-2187-8A2C3B18E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HTML uses "tags" to format content.</a:t>
            </a:r>
          </a:p>
          <a:p>
            <a:pPr lvl="0"/>
            <a:r>
              <a:rPr lang="en-US" b="1" dirty="0"/>
              <a:t>Standard Structure:</a:t>
            </a:r>
            <a:r>
              <a:rPr lang="en-US" dirty="0"/>
              <a:t> &lt;</a:t>
            </a:r>
            <a:r>
              <a:rPr lang="en-US" dirty="0" err="1"/>
              <a:t>tagname</a:t>
            </a:r>
            <a:r>
              <a:rPr lang="en-US" dirty="0"/>
              <a:t>&gt; Content goes here &lt;/</a:t>
            </a:r>
            <a:r>
              <a:rPr lang="en-US" dirty="0" err="1"/>
              <a:t>tagname</a:t>
            </a:r>
            <a:r>
              <a:rPr lang="en-US" dirty="0"/>
              <a:t>&gt;</a:t>
            </a:r>
          </a:p>
          <a:p>
            <a:pPr lvl="0"/>
            <a:r>
              <a:rPr lang="en-US" b="1" dirty="0"/>
              <a:t>Opening tag:</a:t>
            </a:r>
            <a:r>
              <a:rPr lang="en-US" dirty="0"/>
              <a:t> &lt;h1&gt;</a:t>
            </a:r>
          </a:p>
          <a:p>
            <a:pPr lvl="0"/>
            <a:r>
              <a:rPr lang="en-US" b="1" dirty="0"/>
              <a:t>Closing tag:</a:t>
            </a:r>
            <a:r>
              <a:rPr lang="en-US" dirty="0"/>
              <a:t> &lt;/h1&gt; (contains a forward slash).</a:t>
            </a:r>
          </a:p>
          <a:p>
            <a:pPr lvl="0"/>
            <a:r>
              <a:rPr lang="en-US" b="1" dirty="0"/>
              <a:t>Self-closing tags:</a:t>
            </a:r>
            <a:r>
              <a:rPr lang="en-US" dirty="0"/>
              <a:t> Some tags don't wrap content, so they don't need a closing tag (e.g., &lt;</a:t>
            </a:r>
            <a:r>
              <a:rPr lang="en-US" dirty="0" err="1"/>
              <a:t>img</a:t>
            </a:r>
            <a:r>
              <a:rPr lang="en-US" dirty="0"/>
              <a:t> /&gt;, &lt;</a:t>
            </a:r>
            <a:r>
              <a:rPr lang="en-US" dirty="0" err="1"/>
              <a:t>br</a:t>
            </a:r>
            <a:r>
              <a:rPr lang="en-US" dirty="0"/>
              <a:t>&gt;, &lt;</a:t>
            </a:r>
            <a:r>
              <a:rPr lang="en-US" dirty="0" err="1"/>
              <a:t>hr</a:t>
            </a:r>
            <a:r>
              <a:rPr lang="en-US" dirty="0"/>
              <a:t>&gt;).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157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B0CB4-61B4-5910-4BF7-ED8A7ABE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 Document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FF024-D9B1-43A2-052C-BCC4A60FD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&lt;!DOCTYPE html&gt;</a:t>
            </a:r>
          </a:p>
          <a:p>
            <a:pPr marL="0" indent="0">
              <a:buNone/>
            </a:pPr>
            <a:r>
              <a:rPr lang="en-US" dirty="0"/>
              <a:t>&lt;html&gt;</a:t>
            </a:r>
          </a:p>
          <a:p>
            <a:pPr marL="0" indent="0">
              <a:buNone/>
            </a:pPr>
            <a:r>
              <a:rPr lang="en-US" dirty="0"/>
              <a:t>  &lt;head&gt;</a:t>
            </a:r>
          </a:p>
          <a:p>
            <a:pPr marL="0" indent="0">
              <a:buNone/>
            </a:pPr>
            <a:r>
              <a:rPr lang="en-US" dirty="0"/>
              <a:t>    &lt;title&gt;My First Webpage&lt;/title&gt;</a:t>
            </a:r>
          </a:p>
          <a:p>
            <a:pPr marL="0" indent="0">
              <a:buNone/>
            </a:pPr>
            <a:r>
              <a:rPr lang="en-US" dirty="0"/>
              <a:t>  &lt;/head&gt;</a:t>
            </a:r>
          </a:p>
          <a:p>
            <a:pPr marL="0" indent="0">
              <a:buNone/>
            </a:pPr>
            <a:r>
              <a:rPr lang="en-US" dirty="0"/>
              <a:t>  &lt;body&gt;</a:t>
            </a:r>
          </a:p>
          <a:p>
            <a:pPr marL="0" indent="0">
              <a:buNone/>
            </a:pPr>
            <a:r>
              <a:rPr lang="en-US" dirty="0"/>
              <a:t>    &lt;h1&gt;Hello World!&lt;/h1&gt;</a:t>
            </a:r>
          </a:p>
          <a:p>
            <a:pPr marL="0" indent="0">
              <a:buNone/>
            </a:pPr>
            <a:r>
              <a:rPr lang="en-US" dirty="0"/>
              <a:t>    &lt;p&gt;This is my first website.&lt;/p&gt;</a:t>
            </a:r>
          </a:p>
          <a:p>
            <a:pPr marL="0" indent="0">
              <a:buNone/>
            </a:pPr>
            <a:r>
              <a:rPr lang="en-US" dirty="0"/>
              <a:t>  &lt;/body&gt;</a:t>
            </a:r>
          </a:p>
          <a:p>
            <a:pPr marL="0" indent="0">
              <a:buNone/>
            </a:pPr>
            <a:r>
              <a:rPr lang="en-US" dirty="0"/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3228410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7D97D-71A3-C098-F1B4-5BF087743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Breaking Down the Boilerplate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45855-DA81-8071-827D-85507B98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&lt;!DOCTYPE html&gt;: Tells the browser this is an HTML5 document.</a:t>
            </a:r>
          </a:p>
          <a:p>
            <a:pPr lvl="0"/>
            <a:r>
              <a:rPr lang="en-US" dirty="0"/>
              <a:t>&lt;html&gt;: The root element of an HTML page.</a:t>
            </a:r>
          </a:p>
          <a:p>
            <a:pPr lvl="0"/>
            <a:r>
              <a:rPr lang="en-US" dirty="0"/>
              <a:t>&lt;head&gt;: Contains meta-information about the page (not visible to users), like title, character set, and linked styles.</a:t>
            </a:r>
          </a:p>
          <a:p>
            <a:pPr lvl="0"/>
            <a:r>
              <a:rPr lang="en-US" dirty="0"/>
              <a:t>&lt;body&gt;: Contains all the visible content (text, images, links).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51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56A8-D7C2-2665-C96A-31FB9D1CD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Baisc</a:t>
            </a:r>
            <a:r>
              <a:rPr lang="en-US" dirty="0"/>
              <a:t> HTML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65601-1AEA-3793-AC71-519B1A418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Headings:</a:t>
            </a:r>
            <a:r>
              <a:rPr lang="en-US" dirty="0"/>
              <a:t> &lt;h1&gt; (Most important) down to &lt;h6&gt; (Least important).</a:t>
            </a:r>
          </a:p>
          <a:p>
            <a:pPr lvl="0"/>
            <a:r>
              <a:rPr lang="en-US" b="1" dirty="0"/>
              <a:t>Paragraphs:</a:t>
            </a:r>
            <a:r>
              <a:rPr lang="en-US" dirty="0"/>
              <a:t> &lt;p&gt; Text block &lt;/p&gt;</a:t>
            </a:r>
          </a:p>
          <a:p>
            <a:pPr lvl="0"/>
            <a:r>
              <a:rPr lang="en-US" b="1" dirty="0"/>
              <a:t>Links (Anchors):</a:t>
            </a:r>
            <a:r>
              <a:rPr lang="en-US" dirty="0"/>
              <a:t> &lt;a </a:t>
            </a:r>
            <a:r>
              <a:rPr lang="en-US" dirty="0" err="1"/>
              <a:t>href</a:t>
            </a:r>
            <a:r>
              <a:rPr lang="en-US" dirty="0"/>
              <a:t>="[https://google.com](https://google.com)"&gt;Click me&lt;/a&gt;</a:t>
            </a:r>
          </a:p>
          <a:p>
            <a:pPr lvl="0"/>
            <a:r>
              <a:rPr lang="en-US" b="1" dirty="0"/>
              <a:t>Images:</a:t>
            </a:r>
            <a:r>
              <a:rPr lang="en-US" dirty="0"/>
              <a:t> 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="image.jpg" alt="A cool picture"&gt;</a:t>
            </a:r>
          </a:p>
          <a:p>
            <a:pPr lvl="2"/>
            <a:r>
              <a:rPr lang="en-US" i="1" dirty="0"/>
              <a:t>(Note: </a:t>
            </a:r>
            <a:r>
              <a:rPr lang="en-US" i="1" dirty="0" err="1"/>
              <a:t>href</a:t>
            </a:r>
            <a:r>
              <a:rPr lang="en-US" i="1" dirty="0"/>
              <a:t> and </a:t>
            </a:r>
            <a:r>
              <a:rPr lang="en-US" i="1" dirty="0" err="1"/>
              <a:t>src</a:t>
            </a:r>
            <a:r>
              <a:rPr lang="en-US" i="1" dirty="0"/>
              <a:t> are called "attributes", providing extra info to the tag).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394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56E8C-2F83-D1E0-1FF6-E1E7DB1B0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HTML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869C6-1533-98F7-5F48-16454CE23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What is it?</a:t>
            </a:r>
            <a:r>
              <a:rPr lang="en-US" dirty="0"/>
              <a:t> Using tags that describe the </a:t>
            </a:r>
            <a:r>
              <a:rPr lang="en-US" i="1" dirty="0"/>
              <a:t>meaning</a:t>
            </a:r>
            <a:r>
              <a:rPr lang="en-US" dirty="0"/>
              <a:t> of the content, not just its appearance.</a:t>
            </a:r>
          </a:p>
          <a:p>
            <a:pPr lvl="0"/>
            <a:r>
              <a:rPr lang="en-US" b="1" dirty="0"/>
              <a:t>Old way:</a:t>
            </a:r>
            <a:r>
              <a:rPr lang="en-US" dirty="0"/>
              <a:t> &lt;div class="header"&gt;, &lt;div class="menu"&gt;, &lt;div class="footer"&gt;</a:t>
            </a:r>
          </a:p>
          <a:p>
            <a:pPr lvl="0"/>
            <a:r>
              <a:rPr lang="en-US" b="1" dirty="0"/>
              <a:t>HTML5 Semantic way:</a:t>
            </a:r>
            <a:r>
              <a:rPr lang="en-US" dirty="0"/>
              <a:t> &lt;header&gt;, &lt;nav&gt;, &lt;main&gt;, &lt;article&gt;, &lt;section&gt;, &lt;footer&gt;</a:t>
            </a:r>
          </a:p>
          <a:p>
            <a:pPr lvl="0"/>
            <a:r>
              <a:rPr lang="en-US" b="1" dirty="0"/>
              <a:t>Why?</a:t>
            </a:r>
            <a:r>
              <a:rPr lang="en-US" dirty="0"/>
              <a:t> Crucial for SEO (Search Engines understand your page better) and Accessibility (Screen readers for visually impaired users).</a:t>
            </a:r>
          </a:p>
        </p:txBody>
      </p:sp>
    </p:spTree>
    <p:extLst>
      <p:ext uri="{BB962C8B-B14F-4D97-AF65-F5344CB8AC3E}">
        <p14:creationId xmlns:p14="http://schemas.microsoft.com/office/powerpoint/2010/main" val="495333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DCC37-0F31-13F8-E899-72FADF663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 for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14C66-1C48-163C-EEAA-9F0CBBD89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IDE - Integrated Development Environment</a:t>
            </a:r>
            <a:endParaRPr lang="en-US" dirty="0"/>
          </a:p>
          <a:p>
            <a:pPr lvl="0"/>
            <a:r>
              <a:rPr lang="en-US" b="1" dirty="0"/>
              <a:t>VS Code (Visual Studio Code):</a:t>
            </a:r>
            <a:r>
              <a:rPr lang="en-US" dirty="0"/>
              <a:t> Industry standard for Web Development. Free, lightweight, and supports thousands of extensions.</a:t>
            </a:r>
          </a:p>
          <a:p>
            <a:pPr lvl="0"/>
            <a:r>
              <a:rPr lang="en-US" b="1" dirty="0"/>
              <a:t>WebStorm:</a:t>
            </a:r>
            <a:r>
              <a:rPr lang="en-US" dirty="0"/>
              <a:t> For professional purposes, “kind of”. Great but paid (free with a university email). </a:t>
            </a:r>
          </a:p>
          <a:p>
            <a:pPr lvl="0"/>
            <a:r>
              <a:rPr lang="en-US" b="1" dirty="0"/>
              <a:t>Browsers:</a:t>
            </a:r>
            <a:r>
              <a:rPr lang="en-US" dirty="0"/>
              <a:t> Google Chrome or Firefox. Get used to using the "Developer Tools" (F12 or Right Click -&gt; Inspect).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54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952</Words>
  <Application>Microsoft Office PowerPoint</Application>
  <PresentationFormat>Widescreen</PresentationFormat>
  <Paragraphs>78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Web Technologies</vt:lpstr>
      <vt:lpstr>About me</vt:lpstr>
      <vt:lpstr>Icebreaker</vt:lpstr>
      <vt:lpstr>What is the Web?</vt:lpstr>
      <vt:lpstr>How the Internet Works: Clients and Servers</vt:lpstr>
      <vt:lpstr>DNS (The Internet's Phonebook)</vt:lpstr>
      <vt:lpstr>HTTP &amp; HTTPS</vt:lpstr>
      <vt:lpstr>What is HTML5?</vt:lpstr>
      <vt:lpstr>HTML Syntax &amp; Elements</vt:lpstr>
      <vt:lpstr>HTML Document Structure</vt:lpstr>
      <vt:lpstr>Breaking Down the Boilerplate</vt:lpstr>
      <vt:lpstr>Baisc HTML Tags</vt:lpstr>
      <vt:lpstr>Semantic HTML</vt:lpstr>
      <vt:lpstr>Environment for Development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f25e501d</dc:creator>
  <cp:lastModifiedBy>f25e501d</cp:lastModifiedBy>
  <cp:revision>2</cp:revision>
  <dcterms:created xsi:type="dcterms:W3CDTF">2026-09-14T02:09:16Z</dcterms:created>
  <dcterms:modified xsi:type="dcterms:W3CDTF">2026-09-14T03:19:47Z</dcterms:modified>
</cp:coreProperties>
</file>